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3" r:id="rId2"/>
    <p:sldId id="266" r:id="rId3"/>
    <p:sldId id="322" r:id="rId4"/>
    <p:sldId id="324" r:id="rId5"/>
    <p:sldId id="305" r:id="rId6"/>
    <p:sldId id="295" r:id="rId7"/>
    <p:sldId id="323" r:id="rId8"/>
    <p:sldId id="306" r:id="rId9"/>
    <p:sldId id="296" r:id="rId10"/>
    <p:sldId id="333" r:id="rId11"/>
    <p:sldId id="334" r:id="rId12"/>
    <p:sldId id="332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2" autoAdjust="0"/>
    <p:restoredTop sz="80085" autoAdjust="0"/>
  </p:normalViewPr>
  <p:slideViewPr>
    <p:cSldViewPr snapToGrid="0">
      <p:cViewPr varScale="1">
        <p:scale>
          <a:sx n="108" d="100"/>
          <a:sy n="108" d="100"/>
        </p:scale>
        <p:origin x="78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85E80-D10E-4977-B08B-1107B4DE3B6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FAA73-BD51-4B11-9C89-95B87814E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10.9 times slots per SID or maybe 2 TS per meeting</a:t>
            </a:r>
            <a:r>
              <a:rPr lang="en-US" baseline="0" dirty="0" smtClean="0"/>
              <a:t> assuming no maintenance.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Lot of proposed work (more to come) and no time to do it all 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18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85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Item A will consume to much time in Plenary.  SA2 chair can identify items on the agenda for a meeting and then adjust the schedule to fit the </a:t>
            </a:r>
            <a:r>
              <a:rPr lang="en-US" baseline="0" dirty="0" err="1" smtClean="0"/>
              <a:t>tdocs</a:t>
            </a:r>
            <a:r>
              <a:rPr lang="en-US" baseline="0" dirty="0" smtClean="0"/>
              <a:t> submitted.  Business as usual.</a:t>
            </a:r>
          </a:p>
          <a:p>
            <a:r>
              <a:rPr lang="en-US" baseline="0" dirty="0" smtClean="0"/>
              <a:t>Sure you can have more meetings, however we all know work will expand to fill the time.  Its up to SA2 if they want more meetings, </a:t>
            </a:r>
            <a:r>
              <a:rPr lang="en-US" baseline="0" dirty="0" err="1" smtClean="0"/>
              <a:t>adhocs</a:t>
            </a:r>
            <a:r>
              <a:rPr lang="en-US" baseline="0" dirty="0" smtClean="0"/>
              <a:t>, email meetings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16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SA2 really do 23+ SIDs?  There still outstanding work from Rel-16 that was suspended: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233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Time unit planning</a:t>
            </a:r>
          </a:p>
          <a:p>
            <a:r>
              <a:rPr lang="en-US" dirty="0" smtClean="0"/>
              <a:t>	How can you decide</a:t>
            </a:r>
            <a:r>
              <a:rPr lang="en-US" baseline="0" dirty="0" smtClean="0"/>
              <a:t> what to prioritize if you have no idea if the project is small or large in the eyes of the rapporteur.  </a:t>
            </a:r>
          </a:p>
          <a:p>
            <a:r>
              <a:rPr lang="en-US" baseline="0" dirty="0" smtClean="0"/>
              <a:t>		Company A may have different view to Company B and prioritize differently depending on TU’s. </a:t>
            </a:r>
          </a:p>
          <a:p>
            <a:r>
              <a:rPr lang="en-US" baseline="0" dirty="0" smtClean="0"/>
              <a:t>	Chair faces the need to reduce offline time in favor of officially scheduled time</a:t>
            </a:r>
          </a:p>
          <a:p>
            <a:r>
              <a:rPr lang="en-US" baseline="0" dirty="0" smtClean="0"/>
              <a:t>		SA2 always had work that started at 8:00am or ran after 5:30pm, just those days it was drafting sessions.</a:t>
            </a:r>
          </a:p>
          <a:p>
            <a:r>
              <a:rPr lang="en-US" baseline="0" dirty="0" smtClean="0"/>
              <a:t>	The more SID/WID you allocate the less drafting time and more competition for any available drafting time.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SA should not tell SA2 how to allocate their TU’s, SA2 chair should be given a list of items to project management to completion and manage them accordingly.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 point in scheduling “follow up items” for SA#134 when the majority of the REL-16 work has asked for an exception.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75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333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FAA73-BD51-4B11-9C89-95B87814EE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6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2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9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828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 hasCustomPrompt="1"/>
          </p:nvPr>
        </p:nvSpPr>
        <p:spPr>
          <a:xfrm>
            <a:off x="666751" y="1700213"/>
            <a:ext cx="7810501" cy="17430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82575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3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1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3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0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4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3DD3C-E244-47A1-8FCF-CB38EE048874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6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nal Vivo Logo_Curved-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500" y="1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2246963" y="2048490"/>
            <a:ext cx="4141135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algn="ctr" defTabSz="619125" hangingPunct="0"/>
            <a:r>
              <a:rPr lang="en-US" altLang="zh-CN" sz="3300" b="1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Work </a:t>
            </a:r>
            <a:r>
              <a:rPr lang="en-US" altLang="zh-CN" sz="33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Prioritization</a:t>
            </a:r>
            <a:endParaRPr lang="zh-CN" altLang="en-US" sz="33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621103" y="2940503"/>
            <a:ext cx="8175425" cy="0"/>
          </a:xfrm>
          <a:prstGeom prst="line">
            <a:avLst/>
          </a:prstGeom>
          <a:noFill/>
          <a:ln w="25400" cap="flat">
            <a:solidFill>
              <a:srgbClr val="018AC3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4796264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5250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 – vivo SID preference for SA2#134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42942"/>
              </p:ext>
            </p:extLst>
          </p:nvPr>
        </p:nvGraphicFramePr>
        <p:xfrm>
          <a:off x="1252380" y="1369549"/>
          <a:ext cx="6244504" cy="2036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751">
                  <a:extLst>
                    <a:ext uri="{9D8B030D-6E8A-4147-A177-3AD203B41FA5}">
                      <a16:colId xmlns:a16="http://schemas.microsoft.com/office/drawing/2014/main" val="6026286"/>
                    </a:ext>
                  </a:extLst>
                </a:gridCol>
                <a:gridCol w="676904">
                  <a:extLst>
                    <a:ext uri="{9D8B030D-6E8A-4147-A177-3AD203B41FA5}">
                      <a16:colId xmlns:a16="http://schemas.microsoft.com/office/drawing/2014/main" val="3704380285"/>
                    </a:ext>
                  </a:extLst>
                </a:gridCol>
                <a:gridCol w="1388092">
                  <a:extLst>
                    <a:ext uri="{9D8B030D-6E8A-4147-A177-3AD203B41FA5}">
                      <a16:colId xmlns:a16="http://schemas.microsoft.com/office/drawing/2014/main" val="2747681952"/>
                    </a:ext>
                  </a:extLst>
                </a:gridCol>
                <a:gridCol w="3007984">
                  <a:extLst>
                    <a:ext uri="{9D8B030D-6E8A-4147-A177-3AD203B41FA5}">
                      <a16:colId xmlns:a16="http://schemas.microsoft.com/office/drawing/2014/main" val="4068982097"/>
                    </a:ext>
                  </a:extLst>
                </a:gridCol>
                <a:gridCol w="693773">
                  <a:extLst>
                    <a:ext uri="{9D8B030D-6E8A-4147-A177-3AD203B41FA5}">
                      <a16:colId xmlns:a16="http://schemas.microsoft.com/office/drawing/2014/main" val="3219473979"/>
                    </a:ext>
                  </a:extLst>
                </a:gridCol>
              </a:tblGrid>
              <a:tr h="402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Index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Tdoc Number</a:t>
                      </a:r>
                      <a:endParaRPr lang="en-US" sz="7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Rel17 SID</a:t>
                      </a:r>
                      <a:endParaRPr lang="en-US" sz="7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 smtClean="0">
                          <a:effectLst/>
                        </a:rPr>
                        <a:t>Summary / Motivation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Rapport-</a:t>
                      </a:r>
                      <a:r>
                        <a:rPr lang="en-US" sz="700" kern="100" dirty="0" err="1">
                          <a:effectLst/>
                        </a:rPr>
                        <a:t>eur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extLst>
                  <a:ext uri="{0D108BD9-81ED-4DB2-BD59-A6C34878D82A}">
                    <a16:rowId xmlns:a16="http://schemas.microsoft.com/office/drawing/2014/main" val="3335503905"/>
                  </a:ext>
                </a:extLst>
              </a:tr>
              <a:tr h="258686"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</a:rPr>
                        <a:t>SP-190248</a:t>
                      </a:r>
                      <a:endParaRPr lang="en-US" sz="700" kern="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</a:rPr>
                        <a:t>SP#83</a:t>
                      </a:r>
                      <a:endParaRPr lang="en-US" sz="700" kern="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</a:rPr>
                        <a:t>SA2#130</a:t>
                      </a:r>
                      <a:endParaRPr lang="en-US" sz="7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</a:rPr>
                        <a:t>Study on system enablers for multi-USIM devices (FS_MUSIM)</a:t>
                      </a:r>
                      <a:endParaRPr lang="en-US" sz="7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600" kern="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Originally</a:t>
                      </a:r>
                      <a:r>
                        <a:rPr lang="en-US" altLang="zh-CN" sz="600" kern="0" baseline="0" dirty="0" smtClean="0">
                          <a:effectLst/>
                        </a:rPr>
                        <a:t> Approved SA#82 (SP-181251)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 co-ordination required </a:t>
                      </a:r>
                      <a:r>
                        <a:rPr lang="en-US" sz="600" kern="0" baseline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after groundwork done</a:t>
                      </a:r>
                      <a:endParaRPr lang="en-US" sz="600" kern="0" baseline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Applicable to 5GS and EPS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Significant number multi-SIM devices in market, Immediate market need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Scope of work is limited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– already approved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</a:rPr>
                        <a:t>Intel</a:t>
                      </a:r>
                      <a:endParaRPr lang="en-US" sz="7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extLst>
                  <a:ext uri="{0D108BD9-81ED-4DB2-BD59-A6C34878D82A}">
                    <a16:rowId xmlns:a16="http://schemas.microsoft.com/office/drawing/2014/main" val="3904149094"/>
                  </a:ext>
                </a:extLst>
              </a:tr>
              <a:tr h="445514"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</a:rPr>
                        <a:t>SP-190443</a:t>
                      </a:r>
                      <a:endParaRPr lang="en-US" sz="700" kern="1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 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Study on System enhancement for Proximity based Services in </a:t>
                      </a:r>
                      <a:r>
                        <a:rPr lang="en-US" sz="600" kern="0" dirty="0" smtClean="0">
                          <a:effectLst/>
                        </a:rPr>
                        <a:t>5GS</a:t>
                      </a:r>
                      <a:r>
                        <a:rPr lang="zh-CN" sz="600" kern="0" dirty="0" smtClean="0">
                          <a:effectLst/>
                        </a:rPr>
                        <a:t>（</a:t>
                      </a:r>
                      <a:r>
                        <a:rPr lang="en-US" sz="600" kern="0" dirty="0" smtClean="0">
                          <a:effectLst/>
                        </a:rPr>
                        <a:t>FS_5G_ProSe</a:t>
                      </a:r>
                      <a:r>
                        <a:rPr lang="zh-CN" sz="600" kern="0" dirty="0" smtClean="0">
                          <a:effectLst/>
                        </a:rPr>
                        <a:t>）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</a:rPr>
                        <a:t>Originally</a:t>
                      </a:r>
                      <a:r>
                        <a:rPr lang="en-US" sz="600" kern="0" baseline="0" dirty="0" smtClean="0">
                          <a:effectLst/>
                        </a:rPr>
                        <a:t> Approved SA#83 (SP-190186)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</a:rPr>
                        <a:t>RAN co-ordination required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</a:rPr>
                        <a:t>Uses V2X as baseline starting point.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</a:rPr>
                        <a:t>New SID</a:t>
                      </a: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CATT</a:t>
                      </a:r>
                      <a:endParaRPr lang="en-US" sz="7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OPPO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extLst>
                  <a:ext uri="{0D108BD9-81ED-4DB2-BD59-A6C34878D82A}">
                    <a16:rowId xmlns:a16="http://schemas.microsoft.com/office/drawing/2014/main" val="3429222957"/>
                  </a:ext>
                </a:extLst>
              </a:tr>
              <a:tr h="445514"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6174" marR="5617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SP-181114</a:t>
                      </a:r>
                      <a:endParaRPr lang="en-US" sz="700" kern="1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SP-82</a:t>
                      </a:r>
                      <a:endParaRPr lang="en-US" sz="700" kern="1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SA2#129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</a:rPr>
                        <a:t>Study on supporting Unmanned Aerial Systems Connectivity, Identification, and Tracking (FS_ID_UAS-SA2)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600" kern="0" dirty="0" smtClean="0">
                          <a:effectLst/>
                        </a:rPr>
                        <a:t>Originally Approved SA#82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 co-ordination required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Synergy with FS_5G_ProSe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Requires co-ordination with SA6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Immediate</a:t>
                      </a: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market need as governments need </a:t>
                      </a:r>
                      <a:r>
                        <a:rPr lang="en-US" sz="600" kern="0" baseline="0" dirty="0" err="1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interdronal</a:t>
                      </a: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communications and no 3GPP solution exists. 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– already approved</a:t>
                      </a:r>
                      <a:endParaRPr lang="en-US" sz="7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14" marR="4311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6174" marR="56174" marT="0" marB="0" anchor="ctr"/>
                </a:tc>
                <a:extLst>
                  <a:ext uri="{0D108BD9-81ED-4DB2-BD59-A6C34878D82A}">
                    <a16:rowId xmlns:a16="http://schemas.microsoft.com/office/drawing/2014/main" val="3031969724"/>
                  </a:ext>
                </a:extLst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769635" y="3969488"/>
            <a:ext cx="7886700" cy="7318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Propose an equal TU split for SA2#134.  Recommended 1TU per item but SA#2 chairs final decision.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12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6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9" name="Shape 129"/>
          <p:cNvSpPr/>
          <p:nvPr/>
        </p:nvSpPr>
        <p:spPr>
          <a:xfrm>
            <a:off x="961217" y="1638109"/>
            <a:ext cx="6793598" cy="210057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indent="-514350" algn="l" defTabSz="457200">
              <a:defRPr sz="6000">
                <a:solidFill>
                  <a:srgbClr val="009EDB"/>
                </a:solidFill>
                <a:latin typeface="Noto Sans S Chinese Bold Bold"/>
                <a:ea typeface="Noto Sans S Chinese Bold Bold"/>
                <a:cs typeface="Noto Sans S Chinese Bold Bold"/>
                <a:sym typeface="Noto Sans S Chinese Bold Bold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5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目录：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</a:t>
            </a: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Backup - SA2#134 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draft agenda</a:t>
            </a:r>
          </a:p>
        </p:txBody>
      </p:sp>
      <p:cxnSp>
        <p:nvCxnSpPr>
          <p:cNvPr id="11" name="直线连接符 10"/>
          <p:cNvCxnSpPr/>
          <p:nvPr/>
        </p:nvCxnSpPr>
        <p:spPr>
          <a:xfrm flipH="1">
            <a:off x="624324" y="1696915"/>
            <a:ext cx="1" cy="2164875"/>
          </a:xfrm>
          <a:prstGeom prst="line">
            <a:avLst/>
          </a:prstGeom>
          <a:noFill/>
          <a:ln w="12700" cap="flat">
            <a:solidFill>
              <a:srgbClr val="128BD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4484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2983574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SA2#134 – draft agenda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38200" y="1366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30828" y="1037383"/>
          <a:ext cx="4882344" cy="3927572"/>
        </p:xfrm>
        <a:graphic>
          <a:graphicData uri="http://schemas.openxmlformats.org/drawingml/2006/table">
            <a:tbl>
              <a:tblPr/>
              <a:tblGrid>
                <a:gridCol w="796075">
                  <a:extLst>
                    <a:ext uri="{9D8B030D-6E8A-4147-A177-3AD203B41FA5}">
                      <a16:colId xmlns:a16="http://schemas.microsoft.com/office/drawing/2014/main" val="4149250198"/>
                    </a:ext>
                  </a:extLst>
                </a:gridCol>
                <a:gridCol w="796075">
                  <a:extLst>
                    <a:ext uri="{9D8B030D-6E8A-4147-A177-3AD203B41FA5}">
                      <a16:colId xmlns:a16="http://schemas.microsoft.com/office/drawing/2014/main" val="1744451422"/>
                    </a:ext>
                  </a:extLst>
                </a:gridCol>
                <a:gridCol w="796075">
                  <a:extLst>
                    <a:ext uri="{9D8B030D-6E8A-4147-A177-3AD203B41FA5}">
                      <a16:colId xmlns:a16="http://schemas.microsoft.com/office/drawing/2014/main" val="1984655159"/>
                    </a:ext>
                  </a:extLst>
                </a:gridCol>
                <a:gridCol w="758103">
                  <a:extLst>
                    <a:ext uri="{9D8B030D-6E8A-4147-A177-3AD203B41FA5}">
                      <a16:colId xmlns:a16="http://schemas.microsoft.com/office/drawing/2014/main" val="522384409"/>
                    </a:ext>
                  </a:extLst>
                </a:gridCol>
                <a:gridCol w="868008">
                  <a:extLst>
                    <a:ext uri="{9D8B030D-6E8A-4147-A177-3AD203B41FA5}">
                      <a16:colId xmlns:a16="http://schemas.microsoft.com/office/drawing/2014/main" val="213539821"/>
                    </a:ext>
                  </a:extLst>
                </a:gridCol>
                <a:gridCol w="868008">
                  <a:extLst>
                    <a:ext uri="{9D8B030D-6E8A-4147-A177-3AD203B41FA5}">
                      <a16:colId xmlns:a16="http://schemas.microsoft.com/office/drawing/2014/main" val="350982813"/>
                    </a:ext>
                  </a:extLst>
                </a:gridCol>
              </a:tblGrid>
              <a:tr h="306824">
                <a:tc>
                  <a:txBody>
                    <a:bodyPr/>
                    <a:lstStyle/>
                    <a:p>
                      <a:pPr marL="360045" marR="269875" indent="-360045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6120765" algn="r"/>
                          <a:tab pos="911225" algn="l"/>
                          <a:tab pos="1295400" algn="l"/>
                          <a:tab pos="1600200" algn="l"/>
                          <a:tab pos="4572000" algn="l"/>
                          <a:tab pos="6120765" algn="r"/>
                        </a:tabLs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GB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GB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500" cap="all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Monday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Tuesday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Wednesday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Thursday </a:t>
                      </a: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highlight>
                            <a:srgbClr val="FF00FF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revisions only</a:t>
                      </a: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unless stated differently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500" b="1" u="dbl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Friday (revisions only)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754094"/>
                  </a:ext>
                </a:extLst>
              </a:tr>
              <a:tr h="164151"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08:00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Q1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10:00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**********************************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09:00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– 10:30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</a:t>
                      </a: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Opening (1)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Agenda (2), Reports (3), Common issues (4.1), WIDs (7.1), Future Meetings (7.3)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de-DE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Vertical_LAN (6.15.2) TSN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Vertical_LAN (6.15.3) type a/b + revs on 6.15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379079"/>
                  </a:ext>
                </a:extLst>
              </a:tr>
              <a:tr h="147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(6.5.8) Services Support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3GPP maintenance (5.1, 6.1)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11925373"/>
                  </a:ext>
                </a:extLst>
              </a:tr>
              <a:tr h="402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ATSSS (6.8)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(6.5.10) non-3GPP specific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(6.5.3) SM/SC</a:t>
                      </a: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418110671"/>
                  </a:ext>
                </a:extLst>
              </a:tr>
              <a:tr h="164151"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10:30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Q2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12:30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(6.5.9) IW &amp; Migrate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</a:t>
                      </a:r>
                      <a:r>
                        <a:rPr lang="de-DE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Vertical_LAN (6.15.1) 5G-LAN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5WWC (6.7) + revs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013708"/>
                  </a:ext>
                </a:extLst>
              </a:tr>
              <a:tr h="1361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eV2XARC (6. 6)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FS_RACS (6.28)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5G_CIoT (6.9)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89397848"/>
                  </a:ext>
                </a:extLst>
              </a:tr>
              <a:tr h="328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5WWC (6.7)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(6.5.6) PCC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PCC/QoS Maintenance (5.2/6.2)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IMS &amp; related maint (5.4, 6.4)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eIMS5G_SBA (6.14)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622487095"/>
                  </a:ext>
                </a:extLst>
              </a:tr>
              <a:tr h="73862">
                <a:tc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191686"/>
                  </a:ext>
                </a:extLst>
              </a:tr>
              <a:tr h="155937"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14:00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Q3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15:30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5G_URLLC (6.20)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(6.5.11) Framework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5G_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eSBA (6.19)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(6.5.2) AC/MM/CM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List of agreed tdocs for block approval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Revisions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49165"/>
                  </a:ext>
                </a:extLst>
              </a:tr>
              <a:tr h="1559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3GPP maintenance (5.1, 6.1)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FS_5GSAT_ARCH (6.24)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eNA (6.11)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70300"/>
                  </a:ext>
                </a:extLst>
              </a:tr>
              <a:tr h="1313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ATSSS (6.8)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eV2XARC (6.6)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1421388"/>
                  </a:ext>
                </a:extLst>
              </a:tr>
              <a:tr h="238013"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16:00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Q4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17:30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TBD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5G (6.5.4) Security, 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(6.5.5) QoS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(6.5.7) 3GPP specific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♠ 5G_eSBA (6.19)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15:00 </a:t>
                      </a:r>
                      <a:r>
                        <a:rPr lang="en-GB" sz="5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block approval of agreed tdocs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Agreed tdocs not available by the time of the block approval may be turned to status OPEN on request.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♠ Revisions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AOB (8)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16:00</a:t>
                      </a:r>
                      <a:r>
                        <a:rPr lang="en-GB" sz="5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Close of meeting (9)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977588"/>
                  </a:ext>
                </a:extLst>
              </a:tr>
              <a:tr h="156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eV2XARC (6.6)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eNA (6.11)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5G_CIoT (6.9)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6023265"/>
                  </a:ext>
                </a:extLst>
              </a:tr>
              <a:tr h="270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5WWC (6.7)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ATSSS (6.8)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980755"/>
                  </a:ext>
                </a:extLst>
              </a:tr>
              <a:tr h="155937"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18:00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Q5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19:30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 (</a:t>
                      </a: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6.5.1) slicing and non-slicing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TBD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Reserved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♠ Work planning (7.2)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1778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Approved tdocs not available after the meeting may be unapproved and go for email approval instead.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35336"/>
                  </a:ext>
                </a:extLst>
              </a:tr>
              <a:tr h="1641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5G_CIoT (6.9)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ETSUN (6.12) + TBD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Reserved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556350"/>
                  </a:ext>
                </a:extLst>
              </a:tr>
              <a:tr h="1109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5G_eLCS (6.13)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5G_eLCS (6.13) + Revs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Reserved</a:t>
                      </a:r>
                      <a:endParaRPr lang="en-US" sz="5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5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D9D9D9"/>
                      </a:fgClr>
                      <a:bgClr>
                        <a:srgbClr val="F6F6F6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96426"/>
                  </a:ext>
                </a:extLst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130425" y="10366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GB" altLang="ja-JP" sz="1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endParaRPr kumimoji="0" lang="en-GB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00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9" name="Shape 129"/>
          <p:cNvSpPr/>
          <p:nvPr/>
        </p:nvSpPr>
        <p:spPr>
          <a:xfrm>
            <a:off x="961217" y="1638107"/>
            <a:ext cx="6793598" cy="210057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indent="-514350" algn="l" defTabSz="457200">
              <a:defRPr sz="6000">
                <a:solidFill>
                  <a:srgbClr val="009EDB"/>
                </a:solidFill>
                <a:latin typeface="Noto Sans S Chinese Bold Bold"/>
                <a:ea typeface="Noto Sans S Chinese Bold Bold"/>
                <a:cs typeface="Noto Sans S Chinese Bold Bold"/>
                <a:sym typeface="Noto Sans S Chinese Bold Bold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5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目录：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Backup - SA2#134 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draft 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agenda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H="1">
            <a:off x="624324" y="1696915"/>
            <a:ext cx="1" cy="2164875"/>
          </a:xfrm>
          <a:prstGeom prst="line">
            <a:avLst/>
          </a:prstGeom>
          <a:noFill/>
          <a:ln w="12700" cap="flat">
            <a:solidFill>
              <a:srgbClr val="128BD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81854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1709122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Freeze data for Rel-17 is</a:t>
            </a: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September 2020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 currently plan 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 available time slots (Monday, Tuesday, Wed)</a:t>
            </a:r>
          </a:p>
          <a:p>
            <a:pPr marL="857250" lvl="2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 are 1.5 </a:t>
            </a:r>
            <a:r>
              <a:rPr lang="en-US" altLang="zh-CN" sz="105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hrs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15 are 2hrs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confirmed meetings (SA2#135,136,137,138,139,140), 2 proposed </a:t>
            </a:r>
            <a:r>
              <a:rPr lang="en-US" altLang="zh-CN" sz="105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adhocs</a:t>
            </a:r>
            <a:endParaRPr lang="en-US" altLang="zh-CN" sz="105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252 total timeslots based on current SA2 schedule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20+ Rel-17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 WIDs/SIDs being proposed, possible more due to SA1 work later in Rel-17 development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slots are required for 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Maintenance, RAN alignment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4-7 Free time slots in SA2#134 (see last slide for </a:t>
            </a:r>
            <a:r>
              <a:rPr lang="en-US" altLang="zh-CN" sz="1100" b="1" u="sng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green cells</a:t>
            </a:r>
            <a:r>
              <a:rPr lang="en-US" altLang="zh-CN" sz="11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13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1709122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SIDs have a proposed end date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time planning information in an SA2 SIDs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planning is done after the fact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 works on to many W/SIDs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Meetings get officially longer 9am start-&gt;8:00am; 5:30pm end-&gt;7:30pm</a:t>
            </a:r>
          </a:p>
          <a:p>
            <a:pPr marL="857250" lvl="2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Drafting time -&gt; official discussion time</a:t>
            </a:r>
          </a:p>
          <a:p>
            <a:pPr marL="1200150" lvl="3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Competition for offline time increases (more SIDs) when available time is less</a:t>
            </a:r>
          </a:p>
        </p:txBody>
      </p:sp>
    </p:spTree>
    <p:extLst>
      <p:ext uri="{BB962C8B-B14F-4D97-AF65-F5344CB8AC3E}">
        <p14:creationId xmlns:p14="http://schemas.microsoft.com/office/powerpoint/2010/main" val="53291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9" name="Shape 129"/>
          <p:cNvSpPr/>
          <p:nvPr/>
        </p:nvSpPr>
        <p:spPr>
          <a:xfrm>
            <a:off x="961217" y="1638109"/>
            <a:ext cx="6793598" cy="210057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indent="-514350" algn="l" defTabSz="457200">
              <a:defRPr sz="6000">
                <a:solidFill>
                  <a:srgbClr val="009EDB"/>
                </a:solidFill>
                <a:latin typeface="Noto Sans S Chinese Bold Bold"/>
                <a:ea typeface="Noto Sans S Chinese Bold Bold"/>
                <a:cs typeface="Noto Sans S Chinese Bold Bold"/>
                <a:sym typeface="Noto Sans S Chinese Bold Bold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5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目录：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Backup - SA2#134 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draft 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agenda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H="1">
            <a:off x="624324" y="1696915"/>
            <a:ext cx="1" cy="2164875"/>
          </a:xfrm>
          <a:prstGeom prst="line">
            <a:avLst/>
          </a:prstGeom>
          <a:noFill/>
          <a:ln w="12700" cap="flat">
            <a:solidFill>
              <a:srgbClr val="128BD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5838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1107996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70000"/>
              </a:lnSpc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Micromanagement - SA determines what SIDs SA2 should do and how much time they should be given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Macro management - SA determines a priority for SIDs and then SA2 fits then into available time units</a:t>
            </a:r>
          </a:p>
          <a:p>
            <a:pPr marL="342900" indent="-342900" algn="l">
              <a:lnSpc>
                <a:spcPct val="170000"/>
              </a:lnSpc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more available time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existing tools (conference calls, offline work, 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adhoc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small sessions 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62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1107996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70000"/>
              </a:lnSpc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 – Prioritize SIDS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there an immediate market need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it an optimization or is it fixing a problem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it </a:t>
            </a:r>
          </a:p>
          <a:p>
            <a:pPr marL="1028700" lvl="2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ostponed Rel-16 SID</a:t>
            </a:r>
          </a:p>
          <a:p>
            <a:pPr marL="1028700" lvl="2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continuation of Rel-16 work or </a:t>
            </a:r>
          </a:p>
          <a:p>
            <a:pPr marL="1028700" lvl="2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work</a:t>
            </a:r>
          </a:p>
          <a:p>
            <a:pPr marL="685800" lvl="1" indent="-342900" algn="l">
              <a:lnSpc>
                <a:spcPct val="170000"/>
              </a:lnSpc>
              <a:buFont typeface="+mj-lt"/>
              <a:buAutoNum type="alphaUcPeriod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their corresponding RAN work (cross co-ordination). 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7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9" name="Shape 129"/>
          <p:cNvSpPr/>
          <p:nvPr/>
        </p:nvSpPr>
        <p:spPr>
          <a:xfrm>
            <a:off x="961217" y="1638109"/>
            <a:ext cx="6793598" cy="210057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indent="-514350" algn="l" defTabSz="457200">
              <a:defRPr sz="6000">
                <a:solidFill>
                  <a:srgbClr val="009EDB"/>
                </a:solidFill>
                <a:latin typeface="Noto Sans S Chinese Bold Bold"/>
                <a:ea typeface="Noto Sans S Chinese Bold Bold"/>
                <a:cs typeface="Noto Sans S Chinese Bold Bold"/>
                <a:sym typeface="Noto Sans S Chinese Bold Bold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5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目录：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situation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</a:t>
            </a: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Backup - SA2#134 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draft 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agenda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H="1">
            <a:off x="624324" y="1696915"/>
            <a:ext cx="1" cy="2164875"/>
          </a:xfrm>
          <a:prstGeom prst="line">
            <a:avLst/>
          </a:prstGeom>
          <a:noFill/>
          <a:ln w="12700" cap="flat">
            <a:solidFill>
              <a:srgbClr val="128BD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82321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inal Vivo Logo_Curved-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4324" y="-6176"/>
            <a:ext cx="1073300" cy="10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20805" y="413432"/>
            <a:ext cx="1207831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Proposal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the SID template to include time required for a SID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rapporteurs update their SIDs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SA2#134 concentrates on finishing Rel-16 work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SA2#134 free time slot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SA#84 decides 3-4 SIDs for SA2#134 that are not “follow up items”. i.e. concentrate on new topics</a:t>
            </a:r>
          </a:p>
          <a:p>
            <a:pPr marL="857250" lvl="2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Better to choose  SIDs that also will impact RAN or other groups</a:t>
            </a:r>
          </a:p>
          <a:p>
            <a:pPr marL="857250" lvl="2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SA2 chair allocates remaining SA2#134 free TUs to items prioritized by SA#84</a:t>
            </a: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SA#85/6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prioritize 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rest of the WID/SIDs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Leave a buffer</a:t>
            </a: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any of the proposed SIDs more application specific (move work from SA2 to another SWG).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12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70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11030</TotalTime>
  <Words>1028</Words>
  <Application>Microsoft Office PowerPoint</Application>
  <PresentationFormat>On-screen Show (16:9)</PresentationFormat>
  <Paragraphs>255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7" baseType="lpstr">
      <vt:lpstr>微软雅黑</vt:lpstr>
      <vt:lpstr>宋体</vt:lpstr>
      <vt:lpstr>宋体</vt:lpstr>
      <vt:lpstr>游ゴシック</vt:lpstr>
      <vt:lpstr>Arial</vt:lpstr>
      <vt:lpstr>Batang</vt:lpstr>
      <vt:lpstr>Calibri</vt:lpstr>
      <vt:lpstr>Calibri Light</vt:lpstr>
      <vt:lpstr>等线</vt:lpstr>
      <vt:lpstr>等线 Light</vt:lpstr>
      <vt:lpstr>Helvetica Light</vt:lpstr>
      <vt:lpstr>MS Mincho</vt:lpstr>
      <vt:lpstr>Noto Sans S Chinese Bold Bold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BBK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杨敏立</dc:creator>
  <cp:lastModifiedBy>vivoRev2</cp:lastModifiedBy>
  <cp:revision>323</cp:revision>
  <dcterms:created xsi:type="dcterms:W3CDTF">2017-12-19T02:32:52Z</dcterms:created>
  <dcterms:modified xsi:type="dcterms:W3CDTF">2019-05-30T21:17:35Z</dcterms:modified>
</cp:coreProperties>
</file>